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theme/theme44.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4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46.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47.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48.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9.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50.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5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3.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55.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7.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58.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3" r:id="rId44"/>
    <p:sldMasterId id="2147484186" r:id="rId45"/>
    <p:sldMasterId id="2147484194" r:id="rId46"/>
    <p:sldMasterId id="2147484222" r:id="rId47"/>
    <p:sldMasterId id="2147484232" r:id="rId48"/>
    <p:sldMasterId id="2147484242" r:id="rId49"/>
    <p:sldMasterId id="2147484255" r:id="rId50"/>
    <p:sldMasterId id="2147484261" r:id="rId51"/>
    <p:sldMasterId id="2147484274" r:id="rId52"/>
    <p:sldMasterId id="2147484280" r:id="rId53"/>
    <p:sldMasterId id="2147484288" r:id="rId54"/>
    <p:sldMasterId id="2147484307" r:id="rId55"/>
    <p:sldMasterId id="2147484313" r:id="rId56"/>
    <p:sldMasterId id="2147484317" r:id="rId57"/>
    <p:sldMasterId id="2147484326" r:id="rId58"/>
    <p:sldMasterId id="2147484332" r:id="rId59"/>
    <p:sldMasterId id="2147484336" r:id="rId60"/>
  </p:sldMasterIdLst>
  <p:notesMasterIdLst>
    <p:notesMasterId r:id="rId66"/>
  </p:notesMasterIdLst>
  <p:handoutMasterIdLst>
    <p:handoutMasterId r:id="rId67"/>
  </p:handoutMasterIdLst>
  <p:sldIdLst>
    <p:sldId id="970" r:id="rId61"/>
    <p:sldId id="1096" r:id="rId62"/>
    <p:sldId id="1106" r:id="rId63"/>
    <p:sldId id="1107" r:id="rId64"/>
    <p:sldId id="1102" r:id="rId6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095" autoAdjust="0"/>
  </p:normalViewPr>
  <p:slideViewPr>
    <p:cSldViewPr showGuides="1">
      <p:cViewPr varScale="1">
        <p:scale>
          <a:sx n="108" d="100"/>
          <a:sy n="108" d="100"/>
        </p:scale>
        <p:origin x="360" y="76"/>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3.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dgm:spPr/>
      <dgm:t>
        <a:bodyPr/>
        <a:lstStyle/>
        <a:p>
          <a:pPr rtl="0"/>
          <a:r>
            <a:rPr lang="en-US" smtClean="0">
              <a:latin typeface="Microsoft YaHei" panose="020B0503020204020204" pitchFamily="34" charset="-122"/>
              <a:ea typeface="Microsoft YaHei" panose="020B0503020204020204" pitchFamily="34" charset="-122"/>
            </a:rPr>
            <a:t>Strenghts</a:t>
          </a:r>
          <a:endParaRPr lang="en-US">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dgm:spPr/>
      <dgm:t>
        <a:bodyPr/>
        <a:lstStyle/>
        <a:p>
          <a:pPr rtl="0"/>
          <a:r>
            <a:rPr lang="en-US" smtClean="0">
              <a:latin typeface="Microsoft YaHei" panose="020B0503020204020204" pitchFamily="34" charset="-122"/>
              <a:ea typeface="Microsoft YaHei" panose="020B0503020204020204" pitchFamily="34" charset="-122"/>
            </a:rPr>
            <a:t>Falls</a:t>
          </a:r>
          <a:endParaRPr lang="en-US"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DAC88B39-5876-444A-AE96-01059F537B7D}">
      <dgm:prSet/>
      <dgm:spPr/>
      <dgm:t>
        <a:bodyPr/>
        <a:lstStyle/>
        <a:p>
          <a:pPr rtl="0"/>
          <a:r>
            <a:rPr lang="en-US" dirty="0" smtClean="0">
              <a:latin typeface="Microsoft YaHei" panose="020B0503020204020204" pitchFamily="34" charset="-122"/>
              <a:ea typeface="Microsoft YaHei" panose="020B0503020204020204" pitchFamily="34" charset="-122"/>
            </a:rPr>
            <a:t>Ability to </a:t>
          </a:r>
          <a:r>
            <a:rPr lang="en-US" dirty="0" smtClean="0">
              <a:latin typeface="Microsoft YaHei" panose="020B0503020204020204" pitchFamily="34" charset="-122"/>
              <a:ea typeface="Microsoft YaHei" panose="020B0503020204020204" pitchFamily="34" charset="-122"/>
            </a:rPr>
            <a:t>learn from a small dataset</a:t>
          </a:r>
          <a:endParaRPr lang="en-US" dirty="0">
            <a:latin typeface="Microsoft YaHei" panose="020B0503020204020204" pitchFamily="34" charset="-122"/>
            <a:ea typeface="Microsoft YaHei" panose="020B0503020204020204" pitchFamily="34" charset="-122"/>
          </a:endParaRPr>
        </a:p>
      </dgm:t>
    </dgm:pt>
    <dgm:pt modelId="{D8616BBB-C435-4FE4-B2D0-DDE07CAE6B35}" type="sibTrans" cxnId="{7F83C3EE-E0FB-4089-BA4D-46590C2AD308}">
      <dgm:prSet/>
      <dgm:spPr/>
      <dgm:t>
        <a:bodyPr/>
        <a:lstStyle/>
        <a:p>
          <a:endParaRPr lang="en-US"/>
        </a:p>
      </dgm:t>
    </dgm:pt>
    <dgm:pt modelId="{F997F45A-C734-4353-A8CA-0B6D4379144C}" type="parTrans" cxnId="{7F83C3EE-E0FB-4089-BA4D-46590C2AD308}">
      <dgm:prSet/>
      <dgm:spPr/>
      <dgm:t>
        <a:bodyPr/>
        <a:lstStyle/>
        <a:p>
          <a:endParaRPr lang="en-US"/>
        </a:p>
      </dgm:t>
    </dgm:pt>
    <dgm:pt modelId="{40115153-B2C1-46E8-AEB3-1CD1CAD06FE2}">
      <dgm:prSet/>
      <dgm:spPr/>
      <dgm:t>
        <a:bodyPr/>
        <a:lstStyle/>
        <a:p>
          <a:pPr rtl="0"/>
          <a:r>
            <a:rPr lang="en-US" dirty="0" smtClean="0">
              <a:latin typeface="Microsoft YaHei" panose="020B0503020204020204" pitchFamily="34" charset="-122"/>
              <a:ea typeface="Microsoft YaHei" panose="020B0503020204020204" pitchFamily="34" charset="-122"/>
            </a:rPr>
            <a:t>Comparison with an undefined supervised learning technique, that will provide for sure low performances with low amount of data if the model is complex</a:t>
          </a:r>
          <a:endParaRPr lang="en-US" dirty="0">
            <a:latin typeface="Microsoft YaHei" panose="020B0503020204020204" pitchFamily="34" charset="-122"/>
            <a:ea typeface="Microsoft YaHei" panose="020B0503020204020204" pitchFamily="34" charset="-122"/>
          </a:endParaRPr>
        </a:p>
      </dgm:t>
    </dgm:pt>
    <dgm:pt modelId="{8AF90076-5E67-4BE4-850D-8CC46A327E99}" type="parTrans" cxnId="{13473836-B1BC-4C3E-83F6-AFDAE6A5DFA0}">
      <dgm:prSet/>
      <dgm:spPr/>
    </dgm:pt>
    <dgm:pt modelId="{22D22A30-9A3C-4E5B-AB6C-E1556A058EFF}" type="sibTrans" cxnId="{13473836-B1BC-4C3E-83F6-AFDAE6A5DFA0}">
      <dgm:prSet/>
      <dgm:spPr/>
    </dgm:pt>
    <dgm:pt modelId="{265E0286-AF5F-4738-86A8-68EC9E0E2070}">
      <dgm:prSet/>
      <dgm:spPr/>
      <dgm:t>
        <a:bodyPr/>
        <a:lstStyle/>
        <a:p>
          <a:pPr rtl="0"/>
          <a:endParaRPr lang="en-US" dirty="0">
            <a:latin typeface="Microsoft YaHei" panose="020B0503020204020204" pitchFamily="34" charset="-122"/>
            <a:ea typeface="Microsoft YaHei" panose="020B0503020204020204" pitchFamily="34" charset="-122"/>
          </a:endParaRPr>
        </a:p>
      </dgm:t>
    </dgm:pt>
    <dgm:pt modelId="{E8067537-F9C9-4EE6-9846-C8AFFD3D7C8B}" type="parTrans" cxnId="{B1CAA03D-A0BA-4B62-8F0F-6E569AF7EF79}">
      <dgm:prSet/>
      <dgm:spPr/>
    </dgm:pt>
    <dgm:pt modelId="{A4DAF995-2977-4545-A411-E4568F0400FD}" type="sibTrans" cxnId="{B1CAA03D-A0BA-4B62-8F0F-6E569AF7EF79}">
      <dgm:prSet/>
      <dgm:spPr/>
    </dgm:pt>
    <dgm:pt modelId="{89ADF758-C1B5-4E59-A6A8-BFFD5DB84924}">
      <dgm:prSet/>
      <dgm:spPr/>
      <dgm:t>
        <a:bodyPr/>
        <a:lstStyle/>
        <a:p>
          <a:pPr rtl="0"/>
          <a:r>
            <a:rPr lang="en-US" dirty="0" smtClean="0">
              <a:latin typeface="Microsoft YaHei" panose="020B0503020204020204" pitchFamily="34" charset="-122"/>
              <a:ea typeface="Microsoft YaHei" panose="020B0503020204020204" pitchFamily="34" charset="-122"/>
            </a:rPr>
            <a:t>Application of kernel techniques</a:t>
          </a:r>
          <a:endParaRPr lang="en-US" dirty="0">
            <a:latin typeface="Microsoft YaHei" panose="020B0503020204020204" pitchFamily="34" charset="-122"/>
            <a:ea typeface="Microsoft YaHei" panose="020B0503020204020204" pitchFamily="34" charset="-122"/>
          </a:endParaRPr>
        </a:p>
      </dgm:t>
    </dgm:pt>
    <dgm:pt modelId="{663402BE-8454-457F-8D3F-43FAC913E200}" type="parTrans" cxnId="{9D60893D-0EDD-48C4-9916-A4EB772090C5}">
      <dgm:prSet/>
      <dgm:spPr/>
    </dgm:pt>
    <dgm:pt modelId="{F8048608-49F7-4C00-B70E-7AE34C6B0871}" type="sibTrans" cxnId="{9D60893D-0EDD-48C4-9916-A4EB772090C5}">
      <dgm:prSet/>
      <dgm:spPr/>
    </dgm:pt>
    <dgm:pt modelId="{8F64BD77-0292-41F6-9117-FC7A9ACD49CA}">
      <dgm:prSet/>
      <dgm:spPr/>
      <dgm:t>
        <a:bodyPr/>
        <a:lstStyle/>
        <a:p>
          <a:pPr rtl="0"/>
          <a:r>
            <a:rPr lang="en-US" dirty="0" smtClean="0">
              <a:latin typeface="Microsoft YaHei" panose="020B0503020204020204" pitchFamily="34" charset="-122"/>
              <a:ea typeface="Microsoft YaHei" panose="020B0503020204020204" pitchFamily="34" charset="-122"/>
            </a:rPr>
            <a:t>Kernel techniques usually are slow in inferencing, and not suitable for online inferencing as estimation of </a:t>
          </a:r>
          <a:r>
            <a:rPr lang="en-US" dirty="0" err="1" smtClean="0">
              <a:latin typeface="Microsoft YaHei" panose="020B0503020204020204" pitchFamily="34" charset="-122"/>
              <a:ea typeface="Microsoft YaHei" panose="020B0503020204020204" pitchFamily="34" charset="-122"/>
            </a:rPr>
            <a:t>QoS</a:t>
          </a:r>
          <a:r>
            <a:rPr lang="en-US" dirty="0" smtClean="0">
              <a:latin typeface="Microsoft YaHei" panose="020B0503020204020204" pitchFamily="34" charset="-122"/>
              <a:ea typeface="Microsoft YaHei" panose="020B0503020204020204" pitchFamily="34" charset="-122"/>
            </a:rPr>
            <a:t> combined to SDN may require</a:t>
          </a:r>
          <a:endParaRPr lang="en-US" dirty="0">
            <a:latin typeface="Microsoft YaHei" panose="020B0503020204020204" pitchFamily="34" charset="-122"/>
            <a:ea typeface="Microsoft YaHei" panose="020B0503020204020204" pitchFamily="34" charset="-122"/>
          </a:endParaRPr>
        </a:p>
      </dgm:t>
    </dgm:pt>
    <dgm:pt modelId="{5FF27653-7932-463D-92AA-C9A5822510E1}" type="parTrans" cxnId="{0A02F266-0F39-4901-B8FF-C5797E2B44D2}">
      <dgm:prSet/>
      <dgm:spPr/>
    </dgm:pt>
    <dgm:pt modelId="{259A7CCF-B1A5-4294-907A-B74762CFF1FF}" type="sibTrans" cxnId="{0A02F266-0F39-4901-B8FF-C5797E2B44D2}">
      <dgm:prSet/>
      <dgm:spPr/>
    </dgm:pt>
    <dgm:pt modelId="{4413BB13-15EC-4A0F-AF4E-B4C6140A31A2}">
      <dgm:prSet/>
      <dgm:spPr/>
      <dgm:t>
        <a:bodyPr/>
        <a:lstStyle/>
        <a:p>
          <a:pPr rtl="0"/>
          <a:r>
            <a:rPr lang="en-US" dirty="0" smtClean="0">
              <a:latin typeface="Microsoft YaHei" panose="020B0503020204020204" pitchFamily="34" charset="-122"/>
              <a:ea typeface="Microsoft YaHei" panose="020B0503020204020204" pitchFamily="34" charset="-122"/>
            </a:rPr>
            <a:t>Great learning despite the low amount of data</a:t>
          </a:r>
          <a:endParaRPr lang="en-US" dirty="0">
            <a:latin typeface="Microsoft YaHei" panose="020B0503020204020204" pitchFamily="34" charset="-122"/>
            <a:ea typeface="Microsoft YaHei" panose="020B0503020204020204" pitchFamily="34" charset="-122"/>
          </a:endParaRPr>
        </a:p>
      </dgm:t>
    </dgm:pt>
    <dgm:pt modelId="{65C2FBDF-A77A-40B2-BD33-F1468EAEF76E}" type="parTrans" cxnId="{65C7E2CB-4EE8-44F4-B0B8-013FF7C69AF4}">
      <dgm:prSet/>
      <dgm:spPr/>
    </dgm:pt>
    <dgm:pt modelId="{84179247-18E2-43C3-8BDF-E438DDA0FA3F}" type="sibTrans" cxnId="{65C7E2CB-4EE8-44F4-B0B8-013FF7C69AF4}">
      <dgm:prSet/>
      <dgm:spPr/>
    </dgm:pt>
    <dgm:pt modelId="{846AD091-11DD-4F43-992B-A73E9BF7E801}">
      <dgm:prSet/>
      <dgm:spPr/>
      <dgm:t>
        <a:bodyPr/>
        <a:lstStyle/>
        <a:p>
          <a:pPr rtl="0"/>
          <a:r>
            <a:rPr lang="en-US" dirty="0" smtClean="0">
              <a:latin typeface="Microsoft YaHei" panose="020B0503020204020204" pitchFamily="34" charset="-122"/>
              <a:ea typeface="Microsoft YaHei" panose="020B0503020204020204" pitchFamily="34" charset="-122"/>
            </a:rPr>
            <a:t>No trial on estimation of </a:t>
          </a:r>
          <a:r>
            <a:rPr lang="en-US" dirty="0" err="1" smtClean="0">
              <a:latin typeface="Microsoft YaHei" panose="020B0503020204020204" pitchFamily="34" charset="-122"/>
              <a:ea typeface="Microsoft YaHei" panose="020B0503020204020204" pitchFamily="34" charset="-122"/>
            </a:rPr>
            <a:t>QoS</a:t>
          </a:r>
          <a:r>
            <a:rPr lang="en-US" dirty="0" smtClean="0">
              <a:latin typeface="Microsoft YaHei" panose="020B0503020204020204" pitchFamily="34" charset="-122"/>
              <a:ea typeface="Microsoft YaHei" panose="020B0503020204020204" pitchFamily="34" charset="-122"/>
            </a:rPr>
            <a:t> problem</a:t>
          </a:r>
          <a:endParaRPr lang="en-US" dirty="0">
            <a:latin typeface="Microsoft YaHei" panose="020B0503020204020204" pitchFamily="34" charset="-122"/>
            <a:ea typeface="Microsoft YaHei" panose="020B0503020204020204" pitchFamily="34" charset="-122"/>
          </a:endParaRPr>
        </a:p>
      </dgm:t>
    </dgm:pt>
    <dgm:pt modelId="{79739548-636F-4E73-8E16-9EC088451BFE}" type="parTrans" cxnId="{ECBB0A0D-B476-4ACE-BB9B-1957154C29CA}">
      <dgm:prSet/>
      <dgm:spPr/>
    </dgm:pt>
    <dgm:pt modelId="{3F1C8229-21B6-4826-9D77-5986AB20733B}" type="sibTrans" cxnId="{ECBB0A0D-B476-4ACE-BB9B-1957154C29CA}">
      <dgm:prSet/>
      <dgm:spPr/>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custLinFactNeighborX="171" custLinFactNeighborY="190"/>
      <dgm:spPr/>
    </dgm:pt>
    <dgm:pt modelId="{261F4F63-B217-47EE-A0F6-DEADDD668A2A}" type="pres">
      <dgm:prSet presAssocID="{61C94664-6958-452E-AF63-251C4D657E31}" presName="ParentText1" presStyleLbl="revTx" presStyleIdx="0" presStyleCnt="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dgm:spPr/>
    </dgm:pt>
    <dgm:pt modelId="{3185A37D-1C7F-4CD3-9BCC-5BC9ACFD8F3F}" type="pres">
      <dgm:prSet presAssocID="{61C94664-6958-452E-AF63-251C4D657E31}" presName="Divider" presStyleLbl="parChTrans1D1" presStyleIdx="0" presStyleCnt="1"/>
      <dgm:spPr/>
    </dgm:pt>
  </dgm:ptLst>
  <dgm:cxnLst>
    <dgm:cxn modelId="{3C201F47-6CB4-42AD-B242-8E6D8489C578}" type="presOf" srcId="{4413BB13-15EC-4A0F-AF4E-B4C6140A31A2}" destId="{261F4F63-B217-47EE-A0F6-DEADDD668A2A}" srcOrd="0" destOrd="3" presId="urn:microsoft.com/office/officeart/2009/3/layout/PlusandMinus"/>
    <dgm:cxn modelId="{CDCD5A0C-8105-4FAA-AF3B-F336DB617BD3}" type="presOf" srcId="{846AD091-11DD-4F43-992B-A73E9BF7E801}" destId="{567FFDF9-1CAC-4DAC-A3D4-02F339A2F96F}" srcOrd="0" destOrd="3" presId="urn:microsoft.com/office/officeart/2009/3/layout/PlusandMinus"/>
    <dgm:cxn modelId="{7F83C3EE-E0FB-4089-BA4D-46590C2AD308}" srcId="{DE669321-1CF3-473C-BB36-36FCD94DA8D6}" destId="{DAC88B39-5876-444A-AE96-01059F537B7D}" srcOrd="0" destOrd="0" parTransId="{F997F45A-C734-4353-A8CA-0B6D4379144C}" sibTransId="{D8616BBB-C435-4FE4-B2D0-DDE07CAE6B35}"/>
    <dgm:cxn modelId="{4857301D-E4C2-466A-931F-08904C18CD50}" srcId="{61C94664-6958-452E-AF63-251C4D657E31}" destId="{DE669321-1CF3-473C-BB36-36FCD94DA8D6}" srcOrd="0" destOrd="0" parTransId="{19CBAADF-9953-4971-8CE1-5DAA2015746D}" sibTransId="{0200B3CC-95C2-4DEF-8F97-11BF04778B75}"/>
    <dgm:cxn modelId="{50147675-2E96-41B2-B4C7-D569913F4060}" type="presOf" srcId="{89ADF758-C1B5-4E59-A6A8-BFFD5DB84924}" destId="{261F4F63-B217-47EE-A0F6-DEADDD668A2A}" srcOrd="0" destOrd="2" presId="urn:microsoft.com/office/officeart/2009/3/layout/PlusandMinus"/>
    <dgm:cxn modelId="{6DE1FD67-58BD-4797-A9C1-1955271D00BC}" type="presOf" srcId="{DE669321-1CF3-473C-BB36-36FCD94DA8D6}" destId="{261F4F63-B217-47EE-A0F6-DEADDD668A2A}" srcOrd="0" destOrd="0" presId="urn:microsoft.com/office/officeart/2009/3/layout/PlusandMinus"/>
    <dgm:cxn modelId="{965B380E-BB46-42CA-B00F-ED87B6F09E4A}" srcId="{61C94664-6958-452E-AF63-251C4D657E31}" destId="{DEBD9C63-7BB2-463E-9E8C-787C376BADC4}" srcOrd="1" destOrd="0" parTransId="{F50F3DEB-287C-4DBA-AA5B-291ADE69DD72}" sibTransId="{5E13DEFB-B824-4749-A883-E16807E7EF51}"/>
    <dgm:cxn modelId="{ECBB0A0D-B476-4ACE-BB9B-1957154C29CA}" srcId="{DEBD9C63-7BB2-463E-9E8C-787C376BADC4}" destId="{846AD091-11DD-4F43-992B-A73E9BF7E801}" srcOrd="2" destOrd="0" parTransId="{79739548-636F-4E73-8E16-9EC088451BFE}" sibTransId="{3F1C8229-21B6-4826-9D77-5986AB20733B}"/>
    <dgm:cxn modelId="{F3B83F13-64AB-49A0-AF90-7C6EED270BD9}" type="presOf" srcId="{DEBD9C63-7BB2-463E-9E8C-787C376BADC4}" destId="{567FFDF9-1CAC-4DAC-A3D4-02F339A2F96F}" srcOrd="0" destOrd="0" presId="urn:microsoft.com/office/officeart/2009/3/layout/PlusandMinus"/>
    <dgm:cxn modelId="{0A02F266-0F39-4901-B8FF-C5797E2B44D2}" srcId="{DEBD9C63-7BB2-463E-9E8C-787C376BADC4}" destId="{8F64BD77-0292-41F6-9117-FC7A9ACD49CA}" srcOrd="1" destOrd="0" parTransId="{5FF27653-7932-463D-92AA-C9A5822510E1}" sibTransId="{259A7CCF-B1A5-4294-907A-B74762CFF1FF}"/>
    <dgm:cxn modelId="{04793412-F9C7-4D47-97E9-7D13D14C260E}" type="presOf" srcId="{40115153-B2C1-46E8-AEB3-1CD1CAD06FE2}" destId="{567FFDF9-1CAC-4DAC-A3D4-02F339A2F96F}" srcOrd="0" destOrd="1" presId="urn:microsoft.com/office/officeart/2009/3/layout/PlusandMinus"/>
    <dgm:cxn modelId="{1BCE65DF-C40C-438F-A67F-6A1D66EA8AE6}" type="presOf" srcId="{61C94664-6958-452E-AF63-251C4D657E31}" destId="{DB4B21A1-9670-49A7-A709-ECFD575EFEAE}" srcOrd="0" destOrd="0" presId="urn:microsoft.com/office/officeart/2009/3/layout/PlusandMinus"/>
    <dgm:cxn modelId="{5B9FC7AF-1B0A-4C87-9041-546A9E3F2D1A}" type="presOf" srcId="{DAC88B39-5876-444A-AE96-01059F537B7D}" destId="{261F4F63-B217-47EE-A0F6-DEADDD668A2A}" srcOrd="0" destOrd="1" presId="urn:microsoft.com/office/officeart/2009/3/layout/PlusandMinus"/>
    <dgm:cxn modelId="{13473836-B1BC-4C3E-83F6-AFDAE6A5DFA0}" srcId="{DEBD9C63-7BB2-463E-9E8C-787C376BADC4}" destId="{40115153-B2C1-46E8-AEB3-1CD1CAD06FE2}" srcOrd="0" destOrd="0" parTransId="{8AF90076-5E67-4BE4-850D-8CC46A327E99}" sibTransId="{22D22A30-9A3C-4E5B-AB6C-E1556A058EFF}"/>
    <dgm:cxn modelId="{9D60893D-0EDD-48C4-9916-A4EB772090C5}" srcId="{DE669321-1CF3-473C-BB36-36FCD94DA8D6}" destId="{89ADF758-C1B5-4E59-A6A8-BFFD5DB84924}" srcOrd="1" destOrd="0" parTransId="{663402BE-8454-457F-8D3F-43FAC913E200}" sibTransId="{F8048608-49F7-4C00-B70E-7AE34C6B0871}"/>
    <dgm:cxn modelId="{57DA1C2D-5EFE-4DB6-B0A1-E0D15B285EB0}" type="presOf" srcId="{265E0286-AF5F-4738-86A8-68EC9E0E2070}" destId="{567FFDF9-1CAC-4DAC-A3D4-02F339A2F96F}" srcOrd="0" destOrd="4" presId="urn:microsoft.com/office/officeart/2009/3/layout/PlusandMinus"/>
    <dgm:cxn modelId="{B1CAA03D-A0BA-4B62-8F0F-6E569AF7EF79}" srcId="{DEBD9C63-7BB2-463E-9E8C-787C376BADC4}" destId="{265E0286-AF5F-4738-86A8-68EC9E0E2070}" srcOrd="3" destOrd="0" parTransId="{E8067537-F9C9-4EE6-9846-C8AFFD3D7C8B}" sibTransId="{A4DAF995-2977-4545-A411-E4568F0400FD}"/>
    <dgm:cxn modelId="{2FEFE909-8AD6-42AF-A9CD-AB1CD24C2927}" type="presOf" srcId="{8F64BD77-0292-41F6-9117-FC7A9ACD49CA}" destId="{567FFDF9-1CAC-4DAC-A3D4-02F339A2F96F}" srcOrd="0" destOrd="2" presId="urn:microsoft.com/office/officeart/2009/3/layout/PlusandMinus"/>
    <dgm:cxn modelId="{65C7E2CB-4EE8-44F4-B0B8-013FF7C69AF4}" srcId="{DE669321-1CF3-473C-BB36-36FCD94DA8D6}" destId="{4413BB13-15EC-4A0F-AF4E-B4C6140A31A2}" srcOrd="2" destOrd="0" parTransId="{65C2FBDF-A77A-40B2-BD33-F1468EAEF76E}" sibTransId="{84179247-18E2-43C3-8BDF-E438DDA0FA3F}"/>
    <dgm:cxn modelId="{60E8A908-7F24-40C7-914B-F0655C5CB716}" type="presParOf" srcId="{DB4B21A1-9670-49A7-A709-ECFD575EFEAE}" destId="{7CF03B0E-A793-4F84-88AF-62666BEDFD05}" srcOrd="0" destOrd="0" presId="urn:microsoft.com/office/officeart/2009/3/layout/PlusandMinus"/>
    <dgm:cxn modelId="{3C338466-B89B-41F2-8E79-E95E87BBB735}" type="presParOf" srcId="{DB4B21A1-9670-49A7-A709-ECFD575EFEAE}" destId="{261F4F63-B217-47EE-A0F6-DEADDD668A2A}" srcOrd="1" destOrd="0" presId="urn:microsoft.com/office/officeart/2009/3/layout/PlusandMinus"/>
    <dgm:cxn modelId="{85DB9A2A-58A9-4356-A004-E7C3ECFB5755}" type="presParOf" srcId="{DB4B21A1-9670-49A7-A709-ECFD575EFEAE}" destId="{567FFDF9-1CAC-4DAC-A3D4-02F339A2F96F}" srcOrd="2" destOrd="0" presId="urn:microsoft.com/office/officeart/2009/3/layout/PlusandMinus"/>
    <dgm:cxn modelId="{B4780858-C6A1-483E-8F9F-EB7015375CDE}" type="presParOf" srcId="{DB4B21A1-9670-49A7-A709-ECFD575EFEAE}" destId="{6D8325A2-C2D1-4F23-86CC-FFD5730A6CA1}" srcOrd="3" destOrd="0" presId="urn:microsoft.com/office/officeart/2009/3/layout/PlusandMinus"/>
    <dgm:cxn modelId="{1ED5491F-E579-4B94-B3B7-F35792EB962F}" type="presParOf" srcId="{DB4B21A1-9670-49A7-A709-ECFD575EFEAE}" destId="{8BBAF604-921F-4C7D-92DE-599D1C21A6B4}" srcOrd="4" destOrd="0" presId="urn:microsoft.com/office/officeart/2009/3/layout/PlusandMinus"/>
    <dgm:cxn modelId="{6FE5C5AE-91DC-4E15-A827-711AB062ED69}"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1253746" y="1008104"/>
          <a:ext cx="9213662" cy="476156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1513342"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lvl="0" algn="l" defTabSz="844550" rtl="0">
            <a:lnSpc>
              <a:spcPct val="90000"/>
            </a:lnSpc>
            <a:spcBef>
              <a:spcPct val="0"/>
            </a:spcBef>
            <a:spcAft>
              <a:spcPct val="35000"/>
            </a:spcAft>
          </a:pPr>
          <a:r>
            <a:rPr lang="en-US" sz="1900" kern="1200" smtClean="0">
              <a:latin typeface="Microsoft YaHei" panose="020B0503020204020204" pitchFamily="34" charset="-122"/>
              <a:ea typeface="Microsoft YaHei" panose="020B0503020204020204" pitchFamily="34" charset="-122"/>
            </a:rPr>
            <a:t>Strenghts</a:t>
          </a:r>
          <a:endParaRPr lang="en-US" sz="1900" kern="120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Ability to </a:t>
          </a:r>
          <a:r>
            <a:rPr lang="en-US" sz="1500" kern="1200" dirty="0" smtClean="0">
              <a:latin typeface="Microsoft YaHei" panose="020B0503020204020204" pitchFamily="34" charset="-122"/>
              <a:ea typeface="Microsoft YaHei" panose="020B0503020204020204" pitchFamily="34" charset="-122"/>
            </a:rPr>
            <a:t>learn from a small dataset</a:t>
          </a:r>
          <a:endParaRPr lang="en-US" sz="15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Application of kernel techniques</a:t>
          </a:r>
          <a:endParaRPr lang="en-US" sz="15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Great learning despite the low amount of data</a:t>
          </a:r>
          <a:endParaRPr lang="en-US" sz="1500" kern="1200" dirty="0">
            <a:latin typeface="Microsoft YaHei" panose="020B0503020204020204" pitchFamily="34" charset="-122"/>
            <a:ea typeface="Microsoft YaHei" panose="020B0503020204020204" pitchFamily="34" charset="-122"/>
          </a:endParaRPr>
        </a:p>
      </dsp:txBody>
      <dsp:txXfrm>
        <a:off x="1513342" y="1555928"/>
        <a:ext cx="4278528" cy="4073460"/>
      </dsp:txXfrm>
    </dsp:sp>
    <dsp:sp modelId="{567FFDF9-1CAC-4DAC-A3D4-02F339A2F96F}">
      <dsp:nvSpPr>
        <dsp:cNvPr id="0" name=""/>
        <dsp:cNvSpPr/>
      </dsp:nvSpPr>
      <dsp:spPr>
        <a:xfrm>
          <a:off x="5887184"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lvl="0" algn="l" defTabSz="844550" rtl="0">
            <a:lnSpc>
              <a:spcPct val="90000"/>
            </a:lnSpc>
            <a:spcBef>
              <a:spcPct val="0"/>
            </a:spcBef>
            <a:spcAft>
              <a:spcPct val="35000"/>
            </a:spcAft>
          </a:pPr>
          <a:r>
            <a:rPr lang="en-US" sz="1900" kern="1200" smtClean="0">
              <a:latin typeface="Microsoft YaHei" panose="020B0503020204020204" pitchFamily="34" charset="-122"/>
              <a:ea typeface="Microsoft YaHei" panose="020B0503020204020204" pitchFamily="34" charset="-122"/>
            </a:rPr>
            <a:t>Falls</a:t>
          </a:r>
          <a:endParaRPr lang="en-US" sz="19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Comparison with an undefined supervised learning technique, that will provide for sure low performances with low amount of data if the model is complex</a:t>
          </a:r>
          <a:endParaRPr lang="en-US" sz="15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Kernel techniques usually are slow in inferencing, and not suitable for online inferencing as estimation of </a:t>
          </a:r>
          <a:r>
            <a:rPr lang="en-US" sz="1500" kern="1200" dirty="0" err="1" smtClean="0">
              <a:latin typeface="Microsoft YaHei" panose="020B0503020204020204" pitchFamily="34" charset="-122"/>
              <a:ea typeface="Microsoft YaHei" panose="020B0503020204020204" pitchFamily="34" charset="-122"/>
            </a:rPr>
            <a:t>QoS</a:t>
          </a:r>
          <a:r>
            <a:rPr lang="en-US" sz="1500" kern="1200" dirty="0" smtClean="0">
              <a:latin typeface="Microsoft YaHei" panose="020B0503020204020204" pitchFamily="34" charset="-122"/>
              <a:ea typeface="Microsoft YaHei" panose="020B0503020204020204" pitchFamily="34" charset="-122"/>
            </a:rPr>
            <a:t> combined to SDN may require</a:t>
          </a:r>
          <a:endParaRPr lang="en-US" sz="15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r>
            <a:rPr lang="en-US" sz="1500" kern="1200" dirty="0" smtClean="0">
              <a:latin typeface="Microsoft YaHei" panose="020B0503020204020204" pitchFamily="34" charset="-122"/>
              <a:ea typeface="Microsoft YaHei" panose="020B0503020204020204" pitchFamily="34" charset="-122"/>
            </a:rPr>
            <a:t>No trial on estimation of </a:t>
          </a:r>
          <a:r>
            <a:rPr lang="en-US" sz="1500" kern="1200" dirty="0" err="1" smtClean="0">
              <a:latin typeface="Microsoft YaHei" panose="020B0503020204020204" pitchFamily="34" charset="-122"/>
              <a:ea typeface="Microsoft YaHei" panose="020B0503020204020204" pitchFamily="34" charset="-122"/>
            </a:rPr>
            <a:t>QoS</a:t>
          </a:r>
          <a:r>
            <a:rPr lang="en-US" sz="1500" kern="1200" dirty="0" smtClean="0">
              <a:latin typeface="Microsoft YaHei" panose="020B0503020204020204" pitchFamily="34" charset="-122"/>
              <a:ea typeface="Microsoft YaHei" panose="020B0503020204020204" pitchFamily="34" charset="-122"/>
            </a:rPr>
            <a:t> problem</a:t>
          </a:r>
          <a:endParaRPr lang="en-US" sz="1500" kern="1200" dirty="0">
            <a:latin typeface="Microsoft YaHei" panose="020B0503020204020204" pitchFamily="34" charset="-122"/>
            <a:ea typeface="Microsoft YaHei" panose="020B0503020204020204" pitchFamily="34" charset="-122"/>
          </a:endParaRPr>
        </a:p>
        <a:p>
          <a:pPr marL="114300" lvl="1" indent="-114300" algn="l" defTabSz="666750" rtl="0">
            <a:lnSpc>
              <a:spcPct val="90000"/>
            </a:lnSpc>
            <a:spcBef>
              <a:spcPct val="0"/>
            </a:spcBef>
            <a:spcAft>
              <a:spcPct val="15000"/>
            </a:spcAft>
            <a:buChar char="••"/>
          </a:pPr>
          <a:endParaRPr lang="en-US" sz="1500" kern="1200" dirty="0">
            <a:latin typeface="Microsoft YaHei" panose="020B0503020204020204" pitchFamily="34" charset="-122"/>
            <a:ea typeface="Microsoft YaHei" panose="020B0503020204020204" pitchFamily="34" charset="-122"/>
          </a:endParaRPr>
        </a:p>
      </dsp:txBody>
      <dsp:txXfrm>
        <a:off x="5887184" y="1555928"/>
        <a:ext cx="4278528" cy="4073460"/>
      </dsp:txXfrm>
    </dsp:sp>
    <dsp:sp modelId="{6D8325A2-C2D1-4F23-86CC-FFD5730A6CA1}">
      <dsp:nvSpPr>
        <dsp:cNvPr id="0" name=""/>
        <dsp:cNvSpPr/>
      </dsp:nvSpPr>
      <dsp:spPr>
        <a:xfrm>
          <a:off x="284853" y="46163"/>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180803" y="693620"/>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844822" y="1564638"/>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2019/4/19</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2019/4/19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5370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37179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85554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3329976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5.xml"/><Relationship Id="rId4" Type="http://schemas.openxmlformats.org/officeDocument/2006/relationships/image" Target="../media/image3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48.xml"/><Relationship Id="rId1" Type="http://schemas.openxmlformats.org/officeDocument/2006/relationships/tags" Target="../tags/tag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2019/4/19</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2019/4/19</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160001" y="29030"/>
            <a:ext cx="310377" cy="30770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107794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2019/4/19</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2019/4/19</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4/19/2019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4/19/2019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theme" Target="../theme/theme44.xml"/><Relationship Id="rId1" Type="http://schemas.openxmlformats.org/officeDocument/2006/relationships/slideLayout" Target="../slideLayouts/slideLayout227.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230.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image" Target="../media/image29.jpeg"/><Relationship Id="rId5" Type="http://schemas.openxmlformats.org/officeDocument/2006/relationships/theme" Target="../theme/theme45.xml"/><Relationship Id="rId4" Type="http://schemas.openxmlformats.org/officeDocument/2006/relationships/slideLayout" Target="../slideLayouts/slideLayout23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46.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image" Target="../media/image15.png"/><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image" Target="../media/image15.png"/><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image" Target="../media/image21.png"/><Relationship Id="rId5" Type="http://schemas.openxmlformats.org/officeDocument/2006/relationships/slideLayout" Target="../slideLayouts/slideLayout248.xml"/><Relationship Id="rId10" Type="http://schemas.openxmlformats.org/officeDocument/2006/relationships/theme" Target="../theme/theme47.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10" Type="http://schemas.openxmlformats.org/officeDocument/2006/relationships/image" Target="../media/image32.jpeg"/><Relationship Id="rId4" Type="http://schemas.openxmlformats.org/officeDocument/2006/relationships/slideLayout" Target="../slideLayouts/slideLayout256.xml"/><Relationship Id="rId9"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3.xml"/><Relationship Id="rId7" Type="http://schemas.openxmlformats.org/officeDocument/2006/relationships/theme" Target="../theme/theme49.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10" Type="http://schemas.openxmlformats.org/officeDocument/2006/relationships/image" Target="../media/image37.png"/><Relationship Id="rId4" Type="http://schemas.openxmlformats.org/officeDocument/2006/relationships/slideLayout" Target="../slideLayouts/slideLayout264.xml"/><Relationship Id="rId9" Type="http://schemas.openxmlformats.org/officeDocument/2006/relationships/image" Target="../media/image3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69.xml"/><Relationship Id="rId7" Type="http://schemas.openxmlformats.org/officeDocument/2006/relationships/image" Target="../media/image15.png"/><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7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51.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image" Target="../media/image15.png"/><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14.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85.xml"/><Relationship Id="rId7" Type="http://schemas.openxmlformats.org/officeDocument/2006/relationships/image" Target="../media/image15.png"/><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86.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9.xml"/><Relationship Id="rId7" Type="http://schemas.openxmlformats.org/officeDocument/2006/relationships/theme" Target="../theme/theme53.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9" Type="http://schemas.openxmlformats.org/officeDocument/2006/relationships/image" Target="../media/image15.png"/></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41.jpe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40.jpeg"/><Relationship Id="rId5" Type="http://schemas.openxmlformats.org/officeDocument/2006/relationships/theme" Target="../theme/theme54.xml"/><Relationship Id="rId4" Type="http://schemas.openxmlformats.org/officeDocument/2006/relationships/slideLayout" Target="../slideLayouts/slideLayout296.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299.xml"/><Relationship Id="rId7" Type="http://schemas.openxmlformats.org/officeDocument/2006/relationships/image" Target="../media/image15.png"/><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image" Target="../media/image3.png"/><Relationship Id="rId5" Type="http://schemas.openxmlformats.org/officeDocument/2006/relationships/theme" Target="../theme/theme55.xml"/><Relationship Id="rId4" Type="http://schemas.openxmlformats.org/officeDocument/2006/relationships/slideLayout" Target="../slideLayouts/slideLayout300.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5.xml"/><Relationship Id="rId7" Type="http://schemas.openxmlformats.org/officeDocument/2006/relationships/image" Target="../media/image3.png"/><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theme" Target="../theme/theme57.xml"/><Relationship Id="rId5" Type="http://schemas.openxmlformats.org/officeDocument/2006/relationships/slideLayout" Target="../slideLayouts/slideLayout307.xml"/><Relationship Id="rId4" Type="http://schemas.openxmlformats.org/officeDocument/2006/relationships/slideLayout" Target="../slideLayouts/slideLayout306.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10.xml"/><Relationship Id="rId7" Type="http://schemas.openxmlformats.org/officeDocument/2006/relationships/image" Target="../media/image15.png"/><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image" Target="../media/image3.png"/><Relationship Id="rId5" Type="http://schemas.openxmlformats.org/officeDocument/2006/relationships/theme" Target="../theme/theme58.xml"/><Relationship Id="rId4" Type="http://schemas.openxmlformats.org/officeDocument/2006/relationships/slideLayout" Target="../slideLayouts/slideLayout311.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6.xml"/><Relationship Id="rId7" Type="http://schemas.openxmlformats.org/officeDocument/2006/relationships/image" Target="../media/image3.png"/><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theme" Target="../theme/theme60.xml"/><Relationship Id="rId5" Type="http://schemas.openxmlformats.org/officeDocument/2006/relationships/slideLayout" Target="../slideLayouts/slideLayout318.xml"/><Relationship Id="rId4" Type="http://schemas.openxmlformats.org/officeDocument/2006/relationships/slideLayout" Target="../slideLayouts/slideLayout3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313288006"/>
      </p:ext>
    </p:extLst>
  </p:cSld>
  <p:clrMap bg1="lt1" tx1="dk1" bg2="lt2" tx2="dk2" accent1="accent1" accent2="accent2" accent3="accent3" accent4="accent4" accent5="accent5" accent6="accent6" hlink="hlink" folHlink="folHlink"/>
  <p:sldLayoutIdLst>
    <p:sldLayoutId id="2147484305" r:id="rId1"/>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2019/4/19</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4/19/2019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4/19/2019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9.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2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a:t>Using Active Learning to Decrease Probes for</a:t>
            </a:r>
            <a:br>
              <a:rPr lang="en-US" dirty="0"/>
            </a:br>
            <a:r>
              <a:rPr lang="en-US" dirty="0" err="1"/>
              <a:t>QoT</a:t>
            </a:r>
            <a:r>
              <a:rPr lang="en-US" dirty="0"/>
              <a:t> Estimation in Optical Networks</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Main contributions of the article</a:t>
            </a:r>
            <a:endParaRPr lang="en-US" sz="2800" dirty="0"/>
          </a:p>
        </p:txBody>
      </p:sp>
      <p:sp>
        <p:nvSpPr>
          <p:cNvPr id="4" name="Text Placeholder 3"/>
          <p:cNvSpPr>
            <a:spLocks noGrp="1"/>
          </p:cNvSpPr>
          <p:nvPr>
            <p:ph type="body" sz="quarter" idx="11"/>
          </p:nvPr>
        </p:nvSpPr>
        <p:spPr>
          <a:xfrm>
            <a:off x="721789" y="1412877"/>
            <a:ext cx="10943167" cy="1705082"/>
          </a:xfrm>
        </p:spPr>
        <p:txBody>
          <a:bodyPr/>
          <a:lstStyle/>
          <a:p>
            <a:r>
              <a:rPr lang="en-US" dirty="0" smtClean="0"/>
              <a:t>Applying regression technique capable of learning with few parameters</a:t>
            </a:r>
          </a:p>
          <a:p>
            <a:r>
              <a:rPr lang="en-US" dirty="0" smtClean="0"/>
              <a:t>Improvement of regression techniques (unspecified) when forecasting </a:t>
            </a:r>
            <a:r>
              <a:rPr lang="en-US" dirty="0" err="1" smtClean="0"/>
              <a:t>QoT</a:t>
            </a:r>
            <a:endParaRPr lang="en-US" dirty="0" smtClean="0"/>
          </a:p>
          <a:p>
            <a:r>
              <a:rPr lang="en-US" dirty="0" smtClean="0"/>
              <a:t>Combination of Active Learning with Gaussian Processes</a:t>
            </a:r>
          </a:p>
          <a:p>
            <a:r>
              <a:rPr lang="en-US" dirty="0" smtClean="0"/>
              <a:t>Estimation in a field on which there is noise during measurements (assuming Gaussian noise)</a:t>
            </a:r>
            <a:endParaRPr lang="en-US" dirty="0" smtClean="0"/>
          </a:p>
        </p:txBody>
      </p:sp>
    </p:spTree>
    <p:extLst>
      <p:ext uri="{BB962C8B-B14F-4D97-AF65-F5344CB8AC3E}">
        <p14:creationId xmlns:p14="http://schemas.microsoft.com/office/powerpoint/2010/main" val="1685293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Model</a:t>
            </a:r>
            <a:endParaRPr lang="en-US" sz="2800" dirty="0"/>
          </a:p>
        </p:txBody>
      </p:sp>
      <p:sp>
        <p:nvSpPr>
          <p:cNvPr id="4" name="Text Placeholder 3"/>
          <p:cNvSpPr>
            <a:spLocks noGrp="1"/>
          </p:cNvSpPr>
          <p:nvPr>
            <p:ph type="body" sz="quarter" idx="11"/>
          </p:nvPr>
        </p:nvSpPr>
        <p:spPr>
          <a:xfrm>
            <a:off x="721789" y="1412877"/>
            <a:ext cx="10943167" cy="5392245"/>
          </a:xfrm>
        </p:spPr>
        <p:txBody>
          <a:bodyPr/>
          <a:lstStyle/>
          <a:p>
            <a:r>
              <a:rPr lang="en-US" dirty="0" smtClean="0"/>
              <a:t>Input: </a:t>
            </a:r>
            <a:r>
              <a:rPr lang="en-US" b="1" dirty="0"/>
              <a:t>modulation format</a:t>
            </a:r>
            <a:r>
              <a:rPr lang="en-US" dirty="0"/>
              <a:t>, </a:t>
            </a:r>
            <a:r>
              <a:rPr lang="en-US" b="1" dirty="0"/>
              <a:t>traffic volume</a:t>
            </a:r>
            <a:r>
              <a:rPr lang="en-US" dirty="0"/>
              <a:t>, </a:t>
            </a:r>
            <a:r>
              <a:rPr lang="en-US" b="1" dirty="0" err="1" smtClean="0"/>
              <a:t>lightpath</a:t>
            </a:r>
            <a:r>
              <a:rPr lang="en-US" b="1" dirty="0"/>
              <a:t> </a:t>
            </a:r>
            <a:r>
              <a:rPr lang="en-US" b="1" dirty="0" smtClean="0"/>
              <a:t>length</a:t>
            </a:r>
            <a:r>
              <a:rPr lang="en-US" dirty="0"/>
              <a:t>, </a:t>
            </a:r>
            <a:r>
              <a:rPr lang="en-US" b="1" dirty="0"/>
              <a:t>number of links traversed by the </a:t>
            </a:r>
            <a:r>
              <a:rPr lang="en-US" b="1" dirty="0" err="1"/>
              <a:t>lightpath</a:t>
            </a:r>
            <a:r>
              <a:rPr lang="en-US" dirty="0"/>
              <a:t> and </a:t>
            </a:r>
            <a:r>
              <a:rPr lang="en-US" b="1" dirty="0"/>
              <a:t>length of the longest traversed </a:t>
            </a:r>
            <a:r>
              <a:rPr lang="en-US" b="1" dirty="0" smtClean="0"/>
              <a:t>link</a:t>
            </a:r>
          </a:p>
          <a:p>
            <a:r>
              <a:rPr lang="en-US" dirty="0" smtClean="0"/>
              <a:t>Output: </a:t>
            </a:r>
            <a:r>
              <a:rPr lang="en-US" b="1" dirty="0" smtClean="0"/>
              <a:t>BER</a:t>
            </a:r>
            <a:r>
              <a:rPr lang="en-US" dirty="0" smtClean="0"/>
              <a:t> (Bit Error Rate)</a:t>
            </a:r>
          </a:p>
          <a:p>
            <a:pPr lvl="1"/>
            <a:r>
              <a:rPr lang="en-US" dirty="0" smtClean="0"/>
              <a:t>Assumption that observed BER measurements are not deterministic </a:t>
            </a:r>
            <a:r>
              <a:rPr lang="en-US" dirty="0" err="1" smtClean="0"/>
              <a:t>wrt</a:t>
            </a:r>
            <a:r>
              <a:rPr lang="en-US" dirty="0" smtClean="0"/>
              <a:t> features. The noise is approximated with a Gaussian noise. GP helps in this</a:t>
            </a:r>
          </a:p>
          <a:p>
            <a:r>
              <a:rPr lang="en-US" dirty="0" smtClean="0"/>
              <a:t>Model: Active Learning (AL) technique to improve an initial model trained on a small dataset. Kernel method using Gaussian process (identified by a covariance parameter and a mean) for inferencing (</a:t>
            </a:r>
            <a:r>
              <a:rPr lang="en-US" b="1" dirty="0" smtClean="0"/>
              <a:t>but no details on how the ML predictor works</a:t>
            </a:r>
            <a:r>
              <a:rPr lang="en-US" dirty="0" smtClean="0"/>
              <a:t>)</a:t>
            </a:r>
          </a:p>
          <a:p>
            <a:pPr lvl="1"/>
            <a:r>
              <a:rPr lang="en-US" dirty="0" smtClean="0"/>
              <a:t>First step: train with a (small) dataset the ML predictor, that estimates the covariance parameter. Posterior mean and covariance are inferenced</a:t>
            </a:r>
          </a:p>
          <a:p>
            <a:pPr lvl="1"/>
            <a:r>
              <a:rPr lang="en-US" dirty="0" smtClean="0"/>
              <a:t>Second step: apply AL iteratively to learn from additional instances from near-to-threshold BER values (the GP is the one that evaluates the distance from the threshold G, that is an hyper-parameter). So, a selection of the instances is done, by considering those that provide more information</a:t>
            </a:r>
          </a:p>
          <a:p>
            <a:pPr lvl="1"/>
            <a:endParaRPr lang="en-US" dirty="0" smtClean="0"/>
          </a:p>
        </p:txBody>
      </p:sp>
    </p:spTree>
    <p:extLst>
      <p:ext uri="{BB962C8B-B14F-4D97-AF65-F5344CB8AC3E}">
        <p14:creationId xmlns:p14="http://schemas.microsoft.com/office/powerpoint/2010/main" val="13398623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Simulation and r</a:t>
            </a:r>
            <a:r>
              <a:rPr lang="en-US" sz="2800" dirty="0" smtClean="0"/>
              <a:t>esults</a:t>
            </a:r>
            <a:endParaRPr lang="en-US" sz="2800" dirty="0"/>
          </a:p>
        </p:txBody>
      </p:sp>
      <p:sp>
        <p:nvSpPr>
          <p:cNvPr id="4" name="Text Placeholder 3"/>
          <p:cNvSpPr>
            <a:spLocks noGrp="1"/>
          </p:cNvSpPr>
          <p:nvPr>
            <p:ph type="body" sz="quarter" idx="11"/>
          </p:nvPr>
        </p:nvSpPr>
        <p:spPr>
          <a:xfrm>
            <a:off x="721789" y="1412877"/>
            <a:ext cx="10943167" cy="5115246"/>
          </a:xfrm>
        </p:spPr>
        <p:txBody>
          <a:bodyPr/>
          <a:lstStyle/>
          <a:p>
            <a:r>
              <a:rPr lang="en-US" dirty="0" smtClean="0"/>
              <a:t>2 datasets generated with </a:t>
            </a:r>
            <a:r>
              <a:rPr lang="en-US" dirty="0" err="1" smtClean="0"/>
              <a:t>Qtool</a:t>
            </a:r>
            <a:r>
              <a:rPr lang="en-US" dirty="0" smtClean="0"/>
              <a:t> (g1 or g2, depending on a setting. </a:t>
            </a:r>
            <a:r>
              <a:rPr lang="en-US" dirty="0"/>
              <a:t>S</a:t>
            </a:r>
            <a:r>
              <a:rPr lang="en-US" dirty="0" smtClean="0"/>
              <a:t>ome technical characteristics are defined). Test set consists of 2k instances, 200 for initial training and then 700 AL iterations</a:t>
            </a:r>
          </a:p>
          <a:p>
            <a:r>
              <a:rPr lang="en-US" dirty="0" smtClean="0"/>
              <a:t>Comparison with a 900 offline supervised learning technique, 200 randomly from g1 or 2 and 700 </a:t>
            </a:r>
            <a:r>
              <a:rPr lang="en-US" dirty="0" err="1" smtClean="0"/>
              <a:t>uniformely</a:t>
            </a:r>
            <a:r>
              <a:rPr lang="en-US" dirty="0" smtClean="0"/>
              <a:t> from g2</a:t>
            </a:r>
          </a:p>
          <a:p>
            <a:r>
              <a:rPr lang="en-US" dirty="0" smtClean="0"/>
              <a:t>Two kernel functions considered</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Improvement in both the settings</a:t>
            </a:r>
            <a:endParaRPr lang="en-US" dirty="0" smtClean="0"/>
          </a:p>
        </p:txBody>
      </p:sp>
      <p:pic>
        <p:nvPicPr>
          <p:cNvPr id="2" name="Picture 1"/>
          <p:cNvPicPr>
            <a:picLocks noChangeAspect="1"/>
          </p:cNvPicPr>
          <p:nvPr/>
        </p:nvPicPr>
        <p:blipFill>
          <a:blip r:embed="rId3"/>
          <a:stretch>
            <a:fillRect/>
          </a:stretch>
        </p:blipFill>
        <p:spPr>
          <a:xfrm>
            <a:off x="2423592" y="3501008"/>
            <a:ext cx="6832189" cy="2220712"/>
          </a:xfrm>
          <a:prstGeom prst="rect">
            <a:avLst/>
          </a:prstGeom>
        </p:spPr>
      </p:pic>
    </p:spTree>
    <p:extLst>
      <p:ext uri="{BB962C8B-B14F-4D97-AF65-F5344CB8AC3E}">
        <p14:creationId xmlns:p14="http://schemas.microsoft.com/office/powerpoint/2010/main" val="16985335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Strengths and falls</a:t>
            </a:r>
            <a:endParaRPr lang="en-US" sz="2800" dirty="0"/>
          </a:p>
        </p:txBody>
      </p:sp>
      <p:graphicFrame>
        <p:nvGraphicFramePr>
          <p:cNvPr id="4" name="Diagram 3"/>
          <p:cNvGraphicFramePr/>
          <p:nvPr>
            <p:extLst>
              <p:ext uri="{D42A27DB-BD31-4B8C-83A1-F6EECF244321}">
                <p14:modId xmlns:p14="http://schemas.microsoft.com/office/powerpoint/2010/main" val="411281321"/>
              </p:ext>
            </p:extLst>
          </p:nvPr>
        </p:nvGraphicFramePr>
        <p:xfrm>
          <a:off x="521737" y="692696"/>
          <a:ext cx="11160124" cy="580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8717776"/>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6.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5.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207225</TotalTime>
  <Words>390</Words>
  <Application>Microsoft Office PowerPoint</Application>
  <PresentationFormat>Widescreen</PresentationFormat>
  <Paragraphs>38</Paragraphs>
  <Slides>5</Slides>
  <Notes>5</Notes>
  <HiddenSlides>0</HiddenSlides>
  <MMClips>0</MMClips>
  <ScaleCrop>false</ScaleCrop>
  <HeadingPairs>
    <vt:vector size="6" baseType="variant">
      <vt:variant>
        <vt:lpstr>Fonts Used</vt:lpstr>
      </vt:variant>
      <vt:variant>
        <vt:i4>18</vt:i4>
      </vt:variant>
      <vt:variant>
        <vt:lpstr>Theme</vt:lpstr>
      </vt:variant>
      <vt:variant>
        <vt:i4>60</vt:i4>
      </vt:variant>
      <vt:variant>
        <vt:lpstr>Slide Titles</vt:lpstr>
      </vt:variant>
      <vt:variant>
        <vt:i4>5</vt:i4>
      </vt:variant>
    </vt:vector>
  </HeadingPairs>
  <TitlesOfParts>
    <vt:vector size="83" baseType="lpstr">
      <vt:lpstr>FrutigerNext LT BlackCn</vt:lpstr>
      <vt:lpstr>FrutigerNext LT Bold</vt:lpstr>
      <vt:lpstr>FrutigerNext LT Light</vt:lpstr>
      <vt:lpstr>FrutigerNext LT Medium</vt:lpstr>
      <vt:lpstr>FrutigerNext LT Regular</vt:lpstr>
      <vt:lpstr>Lucida Grande</vt:lpstr>
      <vt:lpstr>微软雅黑</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9_Office 主题</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Using Active Learning to Decrease Probes for QoT Estimation in Optical Networks</vt:lpstr>
      <vt:lpstr>Main contributions of the article</vt:lpstr>
      <vt:lpstr>Model</vt:lpstr>
      <vt:lpstr>Simulation and results</vt:lpstr>
      <vt:lpstr>Strengths and falls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10242</cp:revision>
  <dcterms:created xsi:type="dcterms:W3CDTF">2015-01-15T13:44:33Z</dcterms:created>
  <dcterms:modified xsi:type="dcterms:W3CDTF">2019-04-19T15:02:29Z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